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8"/>
  </p:notesMasterIdLst>
  <p:sldIdLst>
    <p:sldId id="256" r:id="rId2"/>
    <p:sldId id="274" r:id="rId3"/>
    <p:sldId id="267" r:id="rId4"/>
    <p:sldId id="273" r:id="rId5"/>
    <p:sldId id="283" r:id="rId6"/>
    <p:sldId id="269" r:id="rId7"/>
    <p:sldId id="282" r:id="rId8"/>
    <p:sldId id="277" r:id="rId9"/>
    <p:sldId id="278" r:id="rId10"/>
    <p:sldId id="281" r:id="rId11"/>
    <p:sldId id="276" r:id="rId12"/>
    <p:sldId id="271" r:id="rId13"/>
    <p:sldId id="279" r:id="rId14"/>
    <p:sldId id="272" r:id="rId15"/>
    <p:sldId id="280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6E6"/>
    <a:srgbClr val="FF59F6"/>
    <a:srgbClr val="FF90CD"/>
    <a:srgbClr val="ECED00"/>
    <a:srgbClr val="F18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18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5DDE4-CBF9-1544-85EC-B5E5E694CC25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B640D-53BE-5348-B687-2591737EA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6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unakbanik/the-movies-datase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E439AA-FDAA-B348-B4E6-4A26431BF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814012" y="4899089"/>
            <a:ext cx="4044358" cy="1261079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Chan Un In, </a:t>
            </a:r>
            <a:r>
              <a:rPr lang="en-US" dirty="0" err="1">
                <a:solidFill>
                  <a:schemeClr val="bg1"/>
                </a:solidFill>
              </a:rPr>
              <a:t>Yuni</a:t>
            </a:r>
            <a:r>
              <a:rPr lang="en-US" dirty="0">
                <a:solidFill>
                  <a:schemeClr val="bg1"/>
                </a:solidFill>
              </a:rPr>
              <a:t> (MB955057)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Shu Zheng (MB955180)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Zhou </a:t>
            </a:r>
            <a:r>
              <a:rPr lang="en-US" dirty="0" err="1">
                <a:solidFill>
                  <a:schemeClr val="bg1"/>
                </a:solidFill>
              </a:rPr>
              <a:t>Mengyuan</a:t>
            </a:r>
            <a:r>
              <a:rPr lang="en-US" dirty="0">
                <a:solidFill>
                  <a:schemeClr val="bg1"/>
                </a:solidFill>
              </a:rPr>
              <a:t> (MB955265)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170688" y="2216476"/>
            <a:ext cx="9144000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4800" dirty="0"/>
              <a:t>Movie Voting Analysis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EB8B194-B572-404E-8FB6-0A63F54DB63C}"/>
              </a:ext>
            </a:extLst>
          </p:cNvPr>
          <p:cNvSpPr txBox="1">
            <a:spLocks/>
          </p:cNvSpPr>
          <p:nvPr/>
        </p:nvSpPr>
        <p:spPr>
          <a:xfrm>
            <a:off x="4813756" y="3950489"/>
            <a:ext cx="2318564" cy="659142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Font typeface="Georgia" pitchFamily="18" charset="0"/>
              <a:buNone/>
            </a:pPr>
            <a:r>
              <a:rPr lang="en-US" sz="3600" dirty="0">
                <a:effectLst>
                  <a:reflection blurRad="6350" endPos="0" dir="5400000" sy="-100000" algn="bl" rotWithShape="0"/>
                </a:effectLst>
              </a:rPr>
              <a:t>Group V</a:t>
            </a:r>
          </a:p>
        </p:txBody>
      </p:sp>
    </p:spTree>
    <p:extLst>
      <p:ext uri="{BB962C8B-B14F-4D97-AF65-F5344CB8AC3E}">
        <p14:creationId xmlns:p14="http://schemas.microsoft.com/office/powerpoint/2010/main" val="17821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F627-E139-074A-A770-BE8A5E6D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89" y="5103688"/>
            <a:ext cx="6512511" cy="11430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873A5-C3B6-F745-A6A7-DFFE0B5815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/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7076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9282F60-FBEA-A347-83ED-184DED556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6B921D9-9B32-6B4F-9814-93E7B570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90" y="0"/>
            <a:ext cx="6512511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 10 Movies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E453C8-0519-6A44-8FBC-C42A43BAA5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23004" y="815652"/>
            <a:ext cx="3346450" cy="309890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E47788-3C55-FA40-B703-D81EA27C4FD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4525029" y="815652"/>
            <a:ext cx="3693090" cy="30989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966EF-7882-3849-9F92-C32096359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7935" y="4734381"/>
            <a:ext cx="5088129" cy="17239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851F5-9EF3-7043-9B93-E72A394D027F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696229" y="3914556"/>
            <a:ext cx="1875771" cy="81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F18278-62AC-D74C-AAC5-9A400827005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572000" y="3914556"/>
            <a:ext cx="1799574" cy="819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ame 16">
            <a:extLst>
              <a:ext uri="{FF2B5EF4-FFF2-40B4-BE49-F238E27FC236}">
                <a16:creationId xmlns:a16="http://schemas.microsoft.com/office/drawing/2014/main" id="{0B11D23F-445B-B64F-9FDF-4577F500EF71}"/>
              </a:ext>
            </a:extLst>
          </p:cNvPr>
          <p:cNvSpPr/>
          <p:nvPr/>
        </p:nvSpPr>
        <p:spPr>
          <a:xfrm>
            <a:off x="3080405" y="815652"/>
            <a:ext cx="818147" cy="271442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4DFA87E8-0EC1-3C49-9263-9C364EC4E02B}"/>
              </a:ext>
            </a:extLst>
          </p:cNvPr>
          <p:cNvSpPr/>
          <p:nvPr/>
        </p:nvSpPr>
        <p:spPr>
          <a:xfrm>
            <a:off x="6963138" y="815652"/>
            <a:ext cx="818147" cy="271442"/>
          </a:xfrm>
          <a:prstGeom prst="fram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9F55-9285-6C43-8E65-C5B2C06BE398}"/>
              </a:ext>
            </a:extLst>
          </p:cNvPr>
          <p:cNvSpPr/>
          <p:nvPr/>
        </p:nvSpPr>
        <p:spPr>
          <a:xfrm>
            <a:off x="2484021" y="1697229"/>
            <a:ext cx="697832" cy="228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2C3103-2139-9942-9AFA-C16A2275B809}"/>
              </a:ext>
            </a:extLst>
          </p:cNvPr>
          <p:cNvSpPr/>
          <p:nvPr/>
        </p:nvSpPr>
        <p:spPr>
          <a:xfrm>
            <a:off x="2399800" y="2270080"/>
            <a:ext cx="697832" cy="228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6C417-C382-E947-8E4B-F7450BCDC1F1}"/>
              </a:ext>
            </a:extLst>
          </p:cNvPr>
          <p:cNvSpPr/>
          <p:nvPr/>
        </p:nvSpPr>
        <p:spPr>
          <a:xfrm>
            <a:off x="6264070" y="2541792"/>
            <a:ext cx="697832" cy="228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56501-7B09-A04C-AEC7-947BE8FCE0CC}"/>
              </a:ext>
            </a:extLst>
          </p:cNvPr>
          <p:cNvSpPr/>
          <p:nvPr/>
        </p:nvSpPr>
        <p:spPr>
          <a:xfrm>
            <a:off x="6282533" y="3098908"/>
            <a:ext cx="697832" cy="228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AACD7B-EA78-BB4C-96E5-0764716AA2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9" y="3843652"/>
            <a:ext cx="2017613" cy="30264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A7A9CF-F9E0-564D-A210-8FBF28135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30" y="3823645"/>
            <a:ext cx="2036062" cy="305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0" grpId="1" animBg="1"/>
      <p:bldP spid="21" grpId="1" animBg="1"/>
      <p:bldP spid="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833BE6-C8BD-1746-BE04-E1907E68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DAAD4C1-12C9-7348-8415-238A8742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05" y="4582368"/>
            <a:ext cx="6512511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Seaborn library</a:t>
            </a: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7C54112D-2B09-9643-AD4D-33B5F4BDBD1B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1132632"/>
            <a:ext cx="4572000" cy="319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2">
            <a:extLst>
              <a:ext uri="{FF2B5EF4-FFF2-40B4-BE49-F238E27FC236}">
                <a16:creationId xmlns:a16="http://schemas.microsoft.com/office/drawing/2014/main" id="{237000D0-9D54-5F4A-856A-0809424DA68A}"/>
              </a:ext>
            </a:extLst>
          </p:cNvPr>
          <p:cNvPicPr>
            <a:picLocks noGrp="1"/>
          </p:cNvPicPr>
          <p:nvPr>
            <p:ph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572000" y="1132632"/>
            <a:ext cx="4572000" cy="319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BA42A629-9DFA-D343-A3E5-912D4D0E0294}"/>
              </a:ext>
            </a:extLst>
          </p:cNvPr>
          <p:cNvSpPr txBox="1">
            <a:spLocks/>
          </p:cNvSpPr>
          <p:nvPr/>
        </p:nvSpPr>
        <p:spPr>
          <a:xfrm>
            <a:off x="1371600" y="5391834"/>
            <a:ext cx="6400800" cy="667067"/>
          </a:xfrm>
          <a:prstGeom prst="rect">
            <a:avLst/>
          </a:prstGeom>
        </p:spPr>
        <p:txBody>
          <a:bodyPr/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bg1"/>
                </a:solidFill>
              </a:rPr>
              <a:t>Calculate Pearson Correlation Coefficient</a:t>
            </a:r>
          </a:p>
          <a:p>
            <a:pPr lvl="2"/>
            <a:r>
              <a:rPr lang="en-US" dirty="0" err="1">
                <a:solidFill>
                  <a:schemeClr val="bg1"/>
                </a:solidFill>
              </a:rPr>
              <a:t>scipy.stats.pearsonr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D7D43AD-F75C-494D-992F-91A5EDBE0DB6}"/>
              </a:ext>
            </a:extLst>
          </p:cNvPr>
          <p:cNvSpPr txBox="1">
            <a:spLocks/>
          </p:cNvSpPr>
          <p:nvPr/>
        </p:nvSpPr>
        <p:spPr>
          <a:xfrm>
            <a:off x="0" y="465174"/>
            <a:ext cx="9144000" cy="777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Correlation between ‘</a:t>
            </a:r>
            <a:r>
              <a:rPr lang="en-US" dirty="0" err="1">
                <a:solidFill>
                  <a:schemeClr val="bg1"/>
                </a:solidFill>
              </a:rPr>
              <a:t>vote_count</a:t>
            </a:r>
            <a:r>
              <a:rPr lang="en-US" dirty="0">
                <a:solidFill>
                  <a:schemeClr val="bg1"/>
                </a:solidFill>
              </a:rPr>
              <a:t>’, ‘</a:t>
            </a:r>
            <a:r>
              <a:rPr lang="en-US" dirty="0" err="1">
                <a:solidFill>
                  <a:schemeClr val="bg1"/>
                </a:solidFill>
              </a:rPr>
              <a:t>vote_average</a:t>
            </a:r>
            <a:r>
              <a:rPr lang="en-US" dirty="0">
                <a:solidFill>
                  <a:schemeClr val="bg1"/>
                </a:solidFill>
              </a:rPr>
              <a:t>’ and ‘popularity’</a:t>
            </a:r>
          </a:p>
        </p:txBody>
      </p:sp>
    </p:spTree>
    <p:extLst>
      <p:ext uri="{BB962C8B-B14F-4D97-AF65-F5344CB8AC3E}">
        <p14:creationId xmlns:p14="http://schemas.microsoft.com/office/powerpoint/2010/main" val="114291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0930F8-3D44-0943-A75E-E0C8BA104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82FE0-2E8E-BB4D-8A9F-88D0DF5B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846"/>
            <a:ext cx="91440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Build_chart</a:t>
            </a:r>
            <a:r>
              <a:rPr lang="en-US" dirty="0">
                <a:solidFill>
                  <a:schemeClr val="bg1"/>
                </a:solidFill>
              </a:rPr>
              <a:t>(genre, percentile)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F4C99E-B186-A641-AEEC-CD8308E8461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23569" y="1173846"/>
            <a:ext cx="5346954" cy="241495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FE137F-8F59-4F45-ADC8-50EDE27B66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1123569" y="3765281"/>
            <a:ext cx="5346954" cy="2563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5D325-0345-8B4B-A899-4500B71F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02" y="975360"/>
            <a:ext cx="2073197" cy="3109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B67BB-7666-264E-B572-B357AB8F3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90" y="4091722"/>
            <a:ext cx="2074709" cy="27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7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shade val="90000"/>
                <a:satMod val="160000"/>
                <a:lumMod val="96000"/>
              </a:schemeClr>
            </a:gs>
            <a:gs pos="60000">
              <a:schemeClr val="bg2">
                <a:tint val="95000"/>
                <a:shade val="100000"/>
                <a:satMod val="130000"/>
                <a:lumMod val="130000"/>
              </a:schemeClr>
            </a:gs>
            <a:gs pos="100000">
              <a:schemeClr val="bg2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3E243E-C5E5-3F49-B6E1-06FFD1AE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67DC-5DD0-0745-8411-30EF6703C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1" y="-41436"/>
            <a:ext cx="7427495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Highest Rated Directors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2F0B3-9726-B947-A964-B3D3C54523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12072" y="760220"/>
            <a:ext cx="8319852" cy="249810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640CDD1-9075-1E44-9534-AE9DDF78A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6" y="3258329"/>
            <a:ext cx="7187348" cy="35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1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B5E0F-DB1D-7944-A402-484F8FB45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3F87A-6A6A-9A41-BAF4-6A4B0545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258" y="4983480"/>
            <a:ext cx="6512511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252CA-E2F9-D94E-917C-0B1CD3E2FA6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090928" y="1534667"/>
                <a:ext cx="4962144" cy="24749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Popularity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High Rating</a:t>
                </a:r>
              </a:p>
              <a:p>
                <a:r>
                  <a:rPr lang="en-US" dirty="0"/>
                  <a:t>IMDb’s Weighted Rating (WR)</a:t>
                </a:r>
              </a:p>
              <a:p>
                <a:r>
                  <a:rPr lang="en-US" dirty="0"/>
                  <a:t>Simple Personalized Output</a:t>
                </a:r>
              </a:p>
              <a:p>
                <a:pPr lvl="1"/>
                <a:r>
                  <a:rPr lang="en-US" dirty="0"/>
                  <a:t>Genre</a:t>
                </a:r>
              </a:p>
              <a:p>
                <a:pPr lvl="1"/>
                <a:r>
                  <a:rPr lang="en-US" dirty="0"/>
                  <a:t>Highest Rated Directors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5 movies)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252CA-E2F9-D94E-917C-0B1CD3E2F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090928" y="1534667"/>
                <a:ext cx="4962144" cy="2474976"/>
              </a:xfrm>
              <a:blipFill>
                <a:blip r:embed="rId3"/>
                <a:stretch>
                  <a:fillRect l="-1279" t="-4592" r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0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C54E5E-F0E0-E24A-8864-BF7C8539A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5531" y="1438703"/>
            <a:ext cx="41729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4">
                    <a:lumMod val="50000"/>
                  </a:schemeClr>
                </a:solidFill>
                <a:latin typeface="Apple Chancery"/>
                <a:cs typeface="Apple Chancery"/>
              </a:rPr>
              <a:t>Thank  you!</a:t>
            </a:r>
          </a:p>
          <a:p>
            <a:pPr algn="ctr"/>
            <a:r>
              <a:rPr lang="en-US" sz="6000" dirty="0">
                <a:solidFill>
                  <a:schemeClr val="accent4">
                    <a:lumMod val="50000"/>
                  </a:schemeClr>
                </a:solidFill>
                <a:latin typeface="Apple Chancery"/>
                <a:cs typeface="Apple Chancery"/>
              </a:rPr>
              <a:t>&amp;</a:t>
            </a:r>
          </a:p>
          <a:p>
            <a:pPr algn="ctr"/>
            <a:r>
              <a:rPr lang="en-US" sz="6000" dirty="0">
                <a:solidFill>
                  <a:schemeClr val="accent4">
                    <a:lumMod val="50000"/>
                  </a:schemeClr>
                </a:solidFill>
                <a:latin typeface="Apple Chancery"/>
                <a:cs typeface="Apple Chancery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5883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25C3B4-B5B6-4442-B468-458A92E2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16708"/>
            <a:ext cx="6400800" cy="3441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A089F-41B3-E94F-B067-95D23A1AA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5BB69-4D3D-8547-AEE2-18ADB9FD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6719" y="4010405"/>
            <a:ext cx="3291840" cy="2266189"/>
          </a:xfrm>
        </p:spPr>
        <p:txBody>
          <a:bodyPr/>
          <a:lstStyle/>
          <a:p>
            <a:pPr algn="ctr"/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Analytical 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9C42-49AD-6040-ACFC-645D0AF90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4795" y="3729270"/>
            <a:ext cx="4026409" cy="542457"/>
          </a:xfrm>
        </p:spPr>
        <p:txBody>
          <a:bodyPr/>
          <a:lstStyle/>
          <a:p>
            <a:r>
              <a:rPr lang="en-US" dirty="0"/>
              <a:t>Data Cleaning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Processing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BEDB6A-8941-D546-A033-776A888D3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035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CF171B-E5FB-A149-87D0-22D6A94AC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r="14880"/>
          <a:stretch/>
        </p:blipFill>
        <p:spPr>
          <a:xfrm>
            <a:off x="4572000" y="0"/>
            <a:ext cx="4572000" cy="3429000"/>
          </a:xfrm>
          <a:prstGeom prst="rect">
            <a:avLst/>
          </a:prstGeom>
        </p:spPr>
      </p:pic>
      <p:sp>
        <p:nvSpPr>
          <p:cNvPr id="14" name="Bent Up Arrow 13">
            <a:extLst>
              <a:ext uri="{FF2B5EF4-FFF2-40B4-BE49-F238E27FC236}">
                <a16:creationId xmlns:a16="http://schemas.microsoft.com/office/drawing/2014/main" id="{A7E4E14D-0568-A54E-A3D3-0E5D073F171C}"/>
              </a:ext>
            </a:extLst>
          </p:cNvPr>
          <p:cNvSpPr/>
          <p:nvPr/>
        </p:nvSpPr>
        <p:spPr>
          <a:xfrm rot="5400000">
            <a:off x="2852168" y="3646169"/>
            <a:ext cx="367282" cy="341376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Up Arrow 14">
            <a:extLst>
              <a:ext uri="{FF2B5EF4-FFF2-40B4-BE49-F238E27FC236}">
                <a16:creationId xmlns:a16="http://schemas.microsoft.com/office/drawing/2014/main" id="{BAA14B40-FF86-2940-A6C6-ABC7D7056239}"/>
              </a:ext>
            </a:extLst>
          </p:cNvPr>
          <p:cNvSpPr/>
          <p:nvPr/>
        </p:nvSpPr>
        <p:spPr>
          <a:xfrm>
            <a:off x="8668512" y="3633216"/>
            <a:ext cx="341376" cy="367282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F2CC16-3AD8-EB47-B703-B0267DA89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1912548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8FD756-E4F4-5742-A6A7-26FE14E9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38251"/>
            <a:ext cx="6512511" cy="11430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reflection blurRad="6350" endPos="0" dir="5400000" sy="-100000" algn="bl" rotWithShape="0"/>
                </a:effectLst>
              </a:rPr>
              <a:t>Data</a:t>
            </a:r>
            <a:r>
              <a:rPr lang="zh-TW" altLang="en-US" dirty="0">
                <a:solidFill>
                  <a:schemeClr val="bg1"/>
                </a:solidFill>
                <a:effectLst>
                  <a:reflection blurRad="6350" endPos="0" dir="5400000" sy="-100000" algn="bl" rotWithShape="0"/>
                </a:effectLst>
              </a:rPr>
              <a:t> </a:t>
            </a:r>
            <a:r>
              <a:rPr lang="en-US" altLang="zh-TW" dirty="0">
                <a:solidFill>
                  <a:schemeClr val="bg1"/>
                </a:solidFill>
                <a:effectLst>
                  <a:reflection blurRad="6350" endPos="0" dir="5400000" sy="-100000" algn="bl" rotWithShape="0"/>
                </a:effectLst>
              </a:rPr>
              <a:t>Source</a:t>
            </a:r>
            <a:endParaRPr lang="en-US" dirty="0">
              <a:solidFill>
                <a:schemeClr val="bg1"/>
              </a:solidFill>
              <a:effectLst>
                <a:reflection blurRad="6350" endPos="0" dir="5400000" sy="-100000" algn="bl" rotWithShape="0"/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FE883-4687-3C4D-80FF-DF1D4BF3BE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1600" y="3102569"/>
            <a:ext cx="6400800" cy="3389377"/>
          </a:xfrm>
        </p:spPr>
        <p:txBody>
          <a:bodyPr>
            <a:normAutofit/>
          </a:bodyPr>
          <a:lstStyle/>
          <a:p>
            <a:r>
              <a:rPr lang="en-US" dirty="0"/>
              <a:t>Datasets</a:t>
            </a:r>
          </a:p>
          <a:p>
            <a:pPr lvl="1"/>
            <a:r>
              <a:rPr lang="en-US" b="1" dirty="0" err="1"/>
              <a:t>Movies_metadata.csv</a:t>
            </a:r>
            <a:r>
              <a:rPr lang="en-US" b="1" dirty="0"/>
              <a:t> </a:t>
            </a:r>
            <a:r>
              <a:rPr lang="en-US" dirty="0"/>
              <a:t>(32.8MB)</a:t>
            </a:r>
          </a:p>
          <a:p>
            <a:pPr lvl="2"/>
            <a:r>
              <a:rPr lang="en-US" i="1" dirty="0"/>
              <a:t>24 columns and 45455 rows</a:t>
            </a:r>
          </a:p>
          <a:p>
            <a:pPr lvl="3"/>
            <a:r>
              <a:rPr lang="en-US" dirty="0"/>
              <a:t>Info (title, year, genres…)</a:t>
            </a:r>
          </a:p>
          <a:p>
            <a:pPr lvl="3"/>
            <a:r>
              <a:rPr lang="en-US" dirty="0"/>
              <a:t>Popularity</a:t>
            </a:r>
          </a:p>
          <a:p>
            <a:pPr lvl="3"/>
            <a:r>
              <a:rPr lang="en-US" dirty="0"/>
              <a:t>Ratings (</a:t>
            </a:r>
            <a:r>
              <a:rPr lang="en-US" dirty="0" err="1"/>
              <a:t>vote_count</a:t>
            </a:r>
            <a:r>
              <a:rPr lang="en-US" dirty="0"/>
              <a:t>, </a:t>
            </a:r>
            <a:r>
              <a:rPr lang="en-US" dirty="0" err="1"/>
              <a:t>vote_average</a:t>
            </a:r>
            <a:r>
              <a:rPr lang="en-US" dirty="0"/>
              <a:t>)</a:t>
            </a:r>
          </a:p>
          <a:p>
            <a:pPr lvl="1"/>
            <a:r>
              <a:rPr lang="en-US" b="1" dirty="0" err="1"/>
              <a:t>Credits.csv</a:t>
            </a:r>
            <a:r>
              <a:rPr lang="en-US" b="1" dirty="0"/>
              <a:t> </a:t>
            </a:r>
            <a:r>
              <a:rPr lang="en-US" dirty="0"/>
              <a:t>(181MB)</a:t>
            </a:r>
          </a:p>
          <a:p>
            <a:pPr lvl="2"/>
            <a:r>
              <a:rPr lang="en-US" i="1" dirty="0"/>
              <a:t>3 columns and 45504 rows</a:t>
            </a:r>
          </a:p>
          <a:p>
            <a:pPr lvl="3"/>
            <a:r>
              <a:rPr lang="en-US" dirty="0"/>
              <a:t>Cast; Crew;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7DE77-AE0C-F347-BDCA-493FB2012240}"/>
              </a:ext>
            </a:extLst>
          </p:cNvPr>
          <p:cNvSpPr txBox="1"/>
          <p:nvPr/>
        </p:nvSpPr>
        <p:spPr>
          <a:xfrm>
            <a:off x="444456" y="2509751"/>
            <a:ext cx="630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www.kaggle.com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rounakbanik</a:t>
            </a:r>
            <a:r>
              <a:rPr lang="en-US" dirty="0">
                <a:hlinkClick r:id="rId3"/>
              </a:rPr>
              <a:t>/the-movies-dataset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4D582-319B-D64B-AA23-9F1BACD6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925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A9B921-1D5C-C54F-B6D5-CEC3DB70635A}"/>
              </a:ext>
            </a:extLst>
          </p:cNvPr>
          <p:cNvSpPr txBox="1"/>
          <p:nvPr/>
        </p:nvSpPr>
        <p:spPr>
          <a:xfrm>
            <a:off x="146304" y="1151474"/>
            <a:ext cx="30973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Movies released on or before July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7E14A-DFDE-4141-9346-EDA0ABD8B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67" y="1911061"/>
            <a:ext cx="2211416" cy="10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83F2F4E-D8F1-3240-9BB8-5F4D8E520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486F0-6CB3-6043-8209-DC8C8D53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97" y="5017384"/>
            <a:ext cx="7712242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20D1-8AF1-3F4D-9F87-6E2F4A9EC6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5178" y="1542664"/>
            <a:ext cx="4953643" cy="3474720"/>
          </a:xfrm>
        </p:spPr>
        <p:txBody>
          <a:bodyPr>
            <a:normAutofit/>
          </a:bodyPr>
          <a:lstStyle/>
          <a:p>
            <a:r>
              <a:rPr lang="en-US" sz="2800" dirty="0"/>
              <a:t>Voting vs Popularity</a:t>
            </a:r>
          </a:p>
          <a:p>
            <a:r>
              <a:rPr lang="en-US" sz="2800" dirty="0"/>
              <a:t>Simple Personalized Output</a:t>
            </a:r>
          </a:p>
          <a:p>
            <a:pPr lvl="1"/>
            <a:r>
              <a:rPr lang="en-US" sz="2400" dirty="0"/>
              <a:t>Ratings</a:t>
            </a:r>
          </a:p>
          <a:p>
            <a:pPr lvl="1"/>
            <a:r>
              <a:rPr lang="en-US" sz="2400" dirty="0"/>
              <a:t>Genres</a:t>
            </a:r>
          </a:p>
          <a:p>
            <a:pPr lvl="1"/>
            <a:r>
              <a:rPr lang="en-US" sz="2400" dirty="0"/>
              <a:t>Crews</a:t>
            </a:r>
            <a:r>
              <a:rPr lang="zh-TW" altLang="en-US" sz="2400" dirty="0"/>
              <a:t> </a:t>
            </a:r>
            <a:r>
              <a:rPr lang="en-US" altLang="zh-TW" sz="2400" dirty="0"/>
              <a:t>(e.g. directors)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191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DD86-7278-E042-A7E3-767A1941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CAA42-4DEA-B140-9D28-EE783CC6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6432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393F5-78B1-0A42-B172-BBAE5A0F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737589"/>
            <a:ext cx="4572000" cy="1120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858FD-6A9E-604E-83C0-2BF00CC79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567" y="6160385"/>
            <a:ext cx="1254433" cy="40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4347F-5AFB-764A-A75E-85BA5CD69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78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1A1EA-83AE-604A-A821-BF331DC7F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62261"/>
            <a:ext cx="4572000" cy="695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CCFCE-36F2-B64D-ACC3-B15503DC11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154" y="6160385"/>
            <a:ext cx="1158545" cy="417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CFA21-4561-F542-A96F-8ED9C028D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566" y="607860"/>
            <a:ext cx="1254433" cy="131036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0A4E3F5-2F8A-CF45-9912-28700F470C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17014" r="2656" b="19566"/>
          <a:stretch/>
        </p:blipFill>
        <p:spPr>
          <a:xfrm>
            <a:off x="2694432" y="0"/>
            <a:ext cx="1877568" cy="503192"/>
          </a:xfrm>
        </p:spPr>
      </p:pic>
    </p:spTree>
    <p:extLst>
      <p:ext uri="{BB962C8B-B14F-4D97-AF65-F5344CB8AC3E}">
        <p14:creationId xmlns:p14="http://schemas.microsoft.com/office/powerpoint/2010/main" val="214543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4BC3DD9-CC9E-224D-AFDB-40C22BA1A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465A2-66C4-C24B-8FE2-98481265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163" y="5049063"/>
            <a:ext cx="6512511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597B-0BC4-1545-98BE-2C7DD1343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588" y="926921"/>
            <a:ext cx="2469116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41C1F-C2B9-5541-BF25-2E3ABC72B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17" y="2323921"/>
            <a:ext cx="2288293" cy="14081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206D8B-0453-EE47-8688-18F02CAF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31" y="2323161"/>
            <a:ext cx="1409700" cy="1409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7EDEFD-6C60-2A47-BE44-C852393EF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103" y="3672613"/>
            <a:ext cx="4786009" cy="4618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8950F9-69A0-784D-8600-4CFC652757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7"/>
          <a:stretch/>
        </p:blipFill>
        <p:spPr>
          <a:xfrm>
            <a:off x="3931707" y="945543"/>
            <a:ext cx="3244169" cy="772797"/>
          </a:xfrm>
          <a:prstGeom prst="rect">
            <a:avLst/>
          </a:prstGeom>
        </p:spPr>
      </p:pic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BE7FE2F4-881D-AB43-8537-4CE72D5443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9728" y="4120473"/>
            <a:ext cx="2469116" cy="425427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Ast.literal_eval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99A491EB-4FBA-2B4E-8DFF-D39D0C6466C9}"/>
              </a:ext>
            </a:extLst>
          </p:cNvPr>
          <p:cNvSpPr txBox="1">
            <a:spLocks/>
          </p:cNvSpPr>
          <p:nvPr/>
        </p:nvSpPr>
        <p:spPr>
          <a:xfrm>
            <a:off x="2443163" y="3343409"/>
            <a:ext cx="2469116" cy="425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6"/>
                </a:solidFill>
              </a:rPr>
              <a:t>Scipy.stats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AB1CD-5FF8-D64F-A790-A6CFEACDE2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3" b="30996"/>
          <a:stretch/>
        </p:blipFill>
        <p:spPr>
          <a:xfrm>
            <a:off x="3879704" y="1598793"/>
            <a:ext cx="3244169" cy="7727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034A29-2C0D-7E4C-901E-A84255B327C6}"/>
              </a:ext>
            </a:extLst>
          </p:cNvPr>
          <p:cNvSpPr/>
          <p:nvPr/>
        </p:nvSpPr>
        <p:spPr>
          <a:xfrm>
            <a:off x="1544700" y="2279069"/>
            <a:ext cx="5937504" cy="220734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9ABEF8-5832-4843-A0EF-2528A6C9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FE0D9-EE18-9840-BCA7-BE8F48A32B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83664" y="1475232"/>
            <a:ext cx="4712208" cy="2414016"/>
          </a:xfrm>
        </p:spPr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Dataframe.fillna</a:t>
            </a:r>
            <a:r>
              <a:rPr lang="en-US" dirty="0"/>
              <a:t>(‘[]’)</a:t>
            </a:r>
          </a:p>
          <a:p>
            <a:pPr lvl="1"/>
            <a:r>
              <a:rPr lang="en-US" i="1" dirty="0" err="1"/>
              <a:t>Movies_metadata.csv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/>
              <a:t>Drop abnormal id values</a:t>
            </a:r>
          </a:p>
          <a:p>
            <a:pPr lvl="1"/>
            <a:r>
              <a:rPr lang="en-US" i="1" dirty="0" err="1"/>
              <a:t>Credit.csv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9F3943-B6D2-E049-AE3E-AB447C73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60" y="4995672"/>
            <a:ext cx="8098215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331182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F12B20-F17E-F24D-BADB-0F25AAA6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7FBFC-011A-8242-9D40-4390BF64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55" y="4983480"/>
            <a:ext cx="7638449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ED10-D069-8144-AE0E-9B8DD8D2AC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23954" y="905256"/>
            <a:ext cx="7206916" cy="5047488"/>
          </a:xfrm>
        </p:spPr>
        <p:txBody>
          <a:bodyPr>
            <a:normAutofit/>
          </a:bodyPr>
          <a:lstStyle/>
          <a:p>
            <a:r>
              <a:rPr lang="en-US" sz="2000" i="1" dirty="0" err="1"/>
              <a:t>Movies_metadata.csv</a:t>
            </a:r>
            <a:endParaRPr lang="en-US" sz="2000" i="1" dirty="0"/>
          </a:p>
          <a:p>
            <a:pPr lvl="1"/>
            <a:r>
              <a:rPr lang="en-US" sz="1800" dirty="0"/>
              <a:t>Apply()</a:t>
            </a:r>
          </a:p>
          <a:p>
            <a:pPr lvl="2"/>
            <a:r>
              <a:rPr lang="en-US" sz="1600" dirty="0"/>
              <a:t>Extract md[‘year’] from md[‘</a:t>
            </a:r>
            <a:r>
              <a:rPr lang="en-US" sz="1600" dirty="0" err="1"/>
              <a:t>release_date</a:t>
            </a:r>
            <a:r>
              <a:rPr lang="en-US" sz="1600" dirty="0"/>
              <a:t>’]</a:t>
            </a:r>
          </a:p>
          <a:p>
            <a:pPr lvl="2"/>
            <a:r>
              <a:rPr lang="en-US" sz="1600" dirty="0"/>
              <a:t>Transform md[‘popularity’], md[‘</a:t>
            </a:r>
            <a:r>
              <a:rPr lang="en-US" sz="1600" dirty="0" err="1"/>
              <a:t>vote_count</a:t>
            </a:r>
            <a:r>
              <a:rPr lang="en-US" sz="1600" dirty="0"/>
              <a:t>’] and md[‘</a:t>
            </a:r>
            <a:r>
              <a:rPr lang="en-US" sz="1600" dirty="0" err="1"/>
              <a:t>vote_average</a:t>
            </a:r>
            <a:r>
              <a:rPr lang="en-US" sz="1600" dirty="0"/>
              <a:t>’] ➔ float format</a:t>
            </a:r>
          </a:p>
          <a:p>
            <a:pPr lvl="1"/>
            <a:r>
              <a:rPr lang="en-US" sz="1800" dirty="0"/>
              <a:t>Genres</a:t>
            </a:r>
          </a:p>
          <a:p>
            <a:pPr lvl="2"/>
            <a:r>
              <a:rPr lang="en-US" sz="1600" dirty="0"/>
              <a:t>apply(</a:t>
            </a:r>
            <a:r>
              <a:rPr lang="en-US" sz="1600" dirty="0" err="1"/>
              <a:t>literal_eval</a:t>
            </a:r>
            <a:r>
              <a:rPr lang="en-US" sz="1600" dirty="0"/>
              <a:t>) ➔ Turn rows from str to list</a:t>
            </a:r>
          </a:p>
          <a:p>
            <a:pPr lvl="2"/>
            <a:r>
              <a:rPr lang="en-US" sz="1600" dirty="0"/>
              <a:t>Extract items from dictionary form</a:t>
            </a:r>
          </a:p>
          <a:p>
            <a:r>
              <a:rPr lang="en-US" sz="2000" i="1" dirty="0"/>
              <a:t>Credit dataset</a:t>
            </a:r>
          </a:p>
          <a:p>
            <a:pPr lvl="1"/>
            <a:r>
              <a:rPr lang="en-US" sz="1800" dirty="0"/>
              <a:t>Crew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1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BCA32-E185-0A4B-B2F9-CEFDE7544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9" r="20096"/>
          <a:stretch/>
        </p:blipFill>
        <p:spPr>
          <a:xfrm>
            <a:off x="0" y="0"/>
            <a:ext cx="9144000" cy="801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1209A-0899-9F41-A937-7AC24C5B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4087"/>
            <a:ext cx="9143999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IMDb’s Weighted Rating (WR)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6C403-5A66-2C47-8597-FE6DB90D8CD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380744" y="1693389"/>
                <a:ext cx="7162800" cy="4632507"/>
              </a:xfrm>
            </p:spPr>
            <p:txBody>
              <a:bodyPr>
                <a:normAutofit/>
              </a:bodyPr>
              <a:lstStyle/>
              <a:p>
                <a:pPr marL="64008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𝑊𝑒𝑖𝑔h𝑡𝑒𝑑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𝑅𝑎𝑡𝑖𝑛𝑔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𝑊𝑅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1800" dirty="0"/>
                  <a:t>v = number of votes </a:t>
                </a:r>
                <a:r>
                  <a:rPr lang="en-US" sz="1600" dirty="0"/>
                  <a:t>for</a:t>
                </a:r>
                <a:r>
                  <a:rPr lang="en-US" sz="1800" dirty="0"/>
                  <a:t> the movie</a:t>
                </a:r>
              </a:p>
              <a:p>
                <a:pPr lvl="1"/>
                <a:r>
                  <a:rPr lang="en-US" sz="1800" dirty="0"/>
                  <a:t>m = minimum votes required to be listed in the chart</a:t>
                </a:r>
              </a:p>
              <a:p>
                <a:pPr lvl="1"/>
                <a:r>
                  <a:rPr lang="en-US" sz="1800" dirty="0"/>
                  <a:t>R = average rating of the movie</a:t>
                </a:r>
              </a:p>
              <a:p>
                <a:pPr lvl="1"/>
                <a:r>
                  <a:rPr lang="en-US" sz="1800" dirty="0"/>
                  <a:t>C = mean vote across the whole report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96C403-5A66-2C47-8597-FE6DB90D8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380744" y="1693389"/>
                <a:ext cx="7162800" cy="463250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404FAA-6FEB-324B-92CD-421A021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89" y="1485025"/>
            <a:ext cx="58166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37399"/>
      </p:ext>
    </p:extLst>
  </p:cSld>
  <p:clrMapOvr>
    <a:masterClrMapping/>
  </p:clrMapOvr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{A657B11F-070F-B54A-9663-EECC4F1FA5C5}tf10001063</Template>
  <TotalTime>26207</TotalTime>
  <Words>331</Words>
  <Application>Microsoft Macintosh PowerPoint</Application>
  <PresentationFormat>On-screen Show (4:3)</PresentationFormat>
  <Paragraphs>68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Apple Chancery</vt:lpstr>
      <vt:lpstr>Calibri</vt:lpstr>
      <vt:lpstr>Cambria Math</vt:lpstr>
      <vt:lpstr>Georgia</vt:lpstr>
      <vt:lpstr>Trebuchet MS</vt:lpstr>
      <vt:lpstr>Slipstream</vt:lpstr>
      <vt:lpstr>Movie Voting Analysis</vt:lpstr>
      <vt:lpstr>Data  Analytical  Process</vt:lpstr>
      <vt:lpstr>Data Source</vt:lpstr>
      <vt:lpstr>Aims</vt:lpstr>
      <vt:lpstr>PowerPoint Presentation</vt:lpstr>
      <vt:lpstr>Libraries</vt:lpstr>
      <vt:lpstr>Data Cleaning</vt:lpstr>
      <vt:lpstr>Data Processing</vt:lpstr>
      <vt:lpstr>IMDb’s Weighted Rating (WR)</vt:lpstr>
      <vt:lpstr>Data Visualization</vt:lpstr>
      <vt:lpstr>Top 10 Movies</vt:lpstr>
      <vt:lpstr>Seaborn library</vt:lpstr>
      <vt:lpstr>Build_chart(genre, percentile)</vt:lpstr>
      <vt:lpstr>Highest Rated Directors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</dc:title>
  <dc:creator>Yuni</dc:creator>
  <cp:lastModifiedBy>Microsoft Office User</cp:lastModifiedBy>
  <cp:revision>293</cp:revision>
  <dcterms:created xsi:type="dcterms:W3CDTF">2018-05-16T10:59:47Z</dcterms:created>
  <dcterms:modified xsi:type="dcterms:W3CDTF">2019-12-18T14:07:53Z</dcterms:modified>
</cp:coreProperties>
</file>